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Typical savings (%)</c:v>
                </c:pt>
              </c:strCache>
            </c:strRef>
          </c:tx>
          <c:spPr>
            <a:solidFill>
              <a:srgbClr val="22D3EE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Inter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Tropic
(buyer benchmark)</c:v>
                  </c:pt>
                  <c:pt idx="1">
                    <c:v>Industry range
(low–high)</c:v>
                  </c:pt>
                  <c:pt idx="2">
                    <c:v>SpendHound
(guarantee floor)</c:v>
                  </c:pt>
                  <c:pt idx="3">
                    <c:v>SKU Clarify
(typical)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</c:v>
                </c:pt>
                <c:pt idx="1">
                  <c:v>20</c:v>
                </c:pt>
                <c:pt idx="2">
                  <c:v>15</c:v>
                </c:pt>
                <c:pt idx="3">
                  <c:v>22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Inter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4A3B8"/>
                </a:solidFill>
                <a:latin typeface="Inter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5"/>
          <c:min val="0"/>
        </c:scaling>
        <c:delete val="0"/>
        <c:axPos val="l"/>
        <c:majorGridlines>
          <c:spPr>
            <a:ln w="6350" cap="flat">
              <a:solidFill>
                <a:srgbClr val="1F2937"/>
              </a:solidFill>
              <a:prstDash val="solid"/>
              <a:round/>
            </a:ln>
          </c:spPr>
        </c:majorGridlines>
        <c:numFmt formatCode="0&quot;%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4A3B8"/>
                </a:solidFill>
                <a:latin typeface="Inter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20817"/>
        </a:solidFill>
        <a:ln>
          <a:noFill/>
        </a:ln>
        <a:effectLst/>
      </c:spPr>
    </c:plotArea>
    <c:plotVisOnly val="1"/>
    <c:dispBlanksAs val="span"/>
  </c:chart>
  <c:spPr>
    <a:solidFill>
      <a:srgbClr val="020817"/>
    </a:solidFill>
    <a:ln w="12700" cap="flat">
      <a:solidFill>
        <a:srgbClr val="020817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vendr.com/" TargetMode="External"/><Relationship Id="rId2" Type="http://schemas.openxmlformats.org/officeDocument/2006/relationships/hyperlink" Target="https://www.idc.com/" TargetMode="External"/><Relationship Id="rId3" Type="http://schemas.openxmlformats.org/officeDocument/2006/relationships/hyperlink" Target="https://www.tropicapp.io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opicapp.io/" TargetMode="External"/><Relationship Id="rId3" Type="http://schemas.openxmlformats.org/officeDocument/2006/relationships/hyperlink" Target="https://www.spendhound.com/" TargetMode="External"/><Relationship Id="rId4" Type="http://schemas.openxmlformats.org/officeDocument/2006/relationships/hyperlink" Target="https://www.gartner.com/" TargetMode="External"/><Relationship Id="rId1" Type="http://schemas.openxmlformats.org/officeDocument/2006/relationships/chart" Target="/ppt/charts/chart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365760" cy="36576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365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0" y="3657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ADVISORS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vendor knowledge layer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224028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behind your </a:t>
            </a:r>
            <a:pPr indent="0" marL="0">
              <a:buNone/>
            </a:pPr>
            <a:r>
              <a:rPr lang="en-US" sz="44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 work</a:t>
            </a:r>
            <a:pPr indent="0" marL="0">
              <a:buNone/>
            </a:pPr>
            <a:r>
              <a:rPr lang="en-US" sz="4400" b="1" spc="-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white-label SKU translator and negotiation companion for IT advisory boutiques, fractional CIOs, and vCIO firms.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4572000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Pitch deck  ·  Partner program  ·  v1.0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09 — ONBOARDING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in a day. No procurement gauntlet.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1993392" cy="22860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2148840"/>
            <a:ext cx="411480" cy="411480"/>
          </a:xfrm>
          <a:prstGeom prst="ellipse">
            <a:avLst/>
          </a:prstGeom>
          <a:solidFill>
            <a:srgbClr val="0B1220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2697480"/>
            <a:ext cx="15361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KICKOFF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2971800"/>
            <a:ext cx="1536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min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3246120"/>
            <a:ext cx="15361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send logo, brand colors, and the domain you want for the client portal.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42032" y="1920240"/>
            <a:ext cx="1993392" cy="22860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70632" y="2148840"/>
            <a:ext cx="411480" cy="411480"/>
          </a:xfrm>
          <a:prstGeom prst="ellipse">
            <a:avLst/>
          </a:prstGeom>
          <a:solidFill>
            <a:srgbClr val="0B1220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70632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770632" y="2697480"/>
            <a:ext cx="15361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BRANDING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70632" y="2971800"/>
            <a:ext cx="1536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hrs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770632" y="3246120"/>
            <a:ext cx="15361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theme the app, generate your custom PDF templates, and provision your subdomain.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26864" y="1920240"/>
            <a:ext cx="1993392" cy="22860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55464" y="2148840"/>
            <a:ext cx="411480" cy="411480"/>
          </a:xfrm>
          <a:prstGeom prst="ellipse">
            <a:avLst/>
          </a:prstGeom>
          <a:solidFill>
            <a:srgbClr val="0B1220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55464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55464" y="2697480"/>
            <a:ext cx="15361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INVITES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55464" y="2971800"/>
            <a:ext cx="1536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hr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55464" y="3246120"/>
            <a:ext cx="15361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upload client list. They get a branded magic-link to the portal under your firm.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11696" y="1920240"/>
            <a:ext cx="1993392" cy="22860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940296" y="2148840"/>
            <a:ext cx="411480" cy="411480"/>
          </a:xfrm>
          <a:prstGeom prst="ellipse">
            <a:avLst/>
          </a:prstGeom>
          <a:solidFill>
            <a:srgbClr val="0B1220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940296" y="2167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40296" y="2697480"/>
            <a:ext cx="15361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940296" y="2971800"/>
            <a:ext cx="1536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1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940296" y="3246120"/>
            <a:ext cx="15361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your first quote check before the day ends. Real findings, your brand.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3708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SOC 2 questionnaire dragon. No 3-week security review. We work with boutique advisors — we move at boutique speed.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/ 14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ONBOARDING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— ROADMAP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Palo Alto Networks today. The rest of the security stack next.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468880"/>
            <a:ext cx="7680960" cy="0"/>
          </a:xfrm>
          <a:prstGeom prst="line">
            <a:avLst/>
          </a:prstGeom>
          <a:noFill/>
          <a:ln w="19050">
            <a:solidFill>
              <a:srgbClr val="1F293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" y="2350008"/>
            <a:ext cx="237744" cy="237744"/>
          </a:xfrm>
          <a:prstGeom prst="ellipse">
            <a:avLst/>
          </a:prstGeom>
          <a:solidFill>
            <a:srgbClr val="22D3EE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69164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NOW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1965960"/>
            <a:ext cx="548640" cy="36576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" y="26974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PALO ALTO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" y="2971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NETWORKS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1440" y="32461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today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127248" y="2350008"/>
            <a:ext cx="237744" cy="237744"/>
          </a:xfrm>
          <a:prstGeom prst="ellipse">
            <a:avLst/>
          </a:prstGeom>
          <a:solidFill>
            <a:srgbClr val="020817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23160" y="169164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Q3 2026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240280" y="26974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CROWDSTRIKE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240280" y="2971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Falcon, Charlotte AI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240280" y="32461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build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276088" y="2350008"/>
            <a:ext cx="237744" cy="237744"/>
          </a:xfrm>
          <a:prstGeom prst="ellipse">
            <a:avLst/>
          </a:prstGeom>
          <a:solidFill>
            <a:srgbClr val="020817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169164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Q4 2026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0" y="26974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MICROSOFT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389120" y="2971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M365 E5, Defender, Sentinel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389120" y="32461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Designed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424928" y="2350008"/>
            <a:ext cx="237744" cy="237744"/>
          </a:xfrm>
          <a:prstGeom prst="ellipse">
            <a:avLst/>
          </a:prstGeom>
          <a:solidFill>
            <a:srgbClr val="020817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20840" y="169164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Q1 2027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537960" y="26974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SENTINELONE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37960" y="2971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Singularity Platform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537960" y="32461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Planned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57200" y="4023360"/>
            <a:ext cx="8229600" cy="50292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06908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Founding white-label partners get a vote on which vendor ships next.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/ 14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— WHY NOW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Vendor licensing keeps getting more complex.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48132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spc="-3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Clients are getting burned. Advisors with this look 10× sharper.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2240280"/>
            <a:ext cx="8229600" cy="5943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28600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+47%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194560" y="22860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avg SKU count per Palo Alto Networks quote, 2021 → 2024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223760" y="228600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Vendr / public RFP samples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8229600" cy="5943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97180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 of 10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194560" y="29718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CISOs report buying tier they didn't need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223760" y="297180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IDC 2024 security spend survey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57200" y="3611880"/>
            <a:ext cx="8229600" cy="5943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65760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21%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2194560" y="36576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avg savings when buyers use a procurement copilot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223760" y="365760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Tropic benchmark report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443484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Vendr</a:t>
            </a:r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IDC security research</a:t>
            </a:r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Tropic benchmarks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 / 14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NOW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 — THE ASK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Pilot with three of your clients. Free for 30 days.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8229600" cy="2103120"/>
          </a:xfrm>
          <a:prstGeom prst="rect">
            <a:avLst/>
          </a:prstGeom>
          <a:solidFill>
            <a:srgbClr val="111827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92024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265176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01752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Pick three current engagements where a Palo Alto Networks quote is on the table or up for renewal in 90 days.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14700" y="192024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3314700" y="265176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314700" y="301752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white-label access, your branding, unlimited checks. No card required.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89320" y="192024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</a:t>
            </a:r>
            <a:endParaRPr lang="en-US" sz="5600" dirty="0"/>
          </a:p>
        </p:txBody>
      </p:sp>
      <p:sp>
        <p:nvSpPr>
          <p:cNvPr id="12" name="Text 10"/>
          <p:cNvSpPr/>
          <p:nvPr/>
        </p:nvSpPr>
        <p:spPr>
          <a:xfrm>
            <a:off x="5989320" y="265176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commitment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89320" y="301752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it doesn't earn back the seat fee inside the trial, we wave goodbye. No clawback.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977640"/>
            <a:ext cx="8229600" cy="502920"/>
          </a:xfrm>
          <a:prstGeom prst="rect">
            <a:avLst/>
          </a:prstGeom>
          <a:solidFill>
            <a:srgbClr val="0B1220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0233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YOU SIGN: </a:t>
            </a:r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Founding-partner pricing locked for 24 months — across every vendor we add.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13 / 14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ASK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365760" cy="36576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·  CLOSING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8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Make your client conversations sharper.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8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Without becoming a </a:t>
            </a:r>
            <a:pPr indent="0" marL="0">
              <a:buNone/>
            </a:pPr>
            <a:r>
              <a:rPr lang="en-US" sz="3000" b="1" spc="-8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vendor licensing expert</a:t>
            </a:r>
            <a:pPr indent="0" marL="0">
              <a:buNone/>
            </a:pPr>
            <a:r>
              <a:rPr lang="en-US" sz="3000" b="1" spc="-8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3657600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8404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NEXT STEP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Reply to start the 3-client pilot. We'll have you white-labeled inside a day.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skuclarify.com  ·  skuclarify.com/check  ·  hello@skuclarify.com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— THE PROBLEM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client just forwarded a Palo Alto Networks quote. Now what?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2103120"/>
            <a:ext cx="2679192" cy="21945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4–8 hrs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85800" y="310896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 quote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3474720"/>
            <a:ext cx="22219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Decoding 30-line Palo Alto Networks quotes — Cortex tiers, Prisma bundles, Unit 42 retainer math — eats half a day before you can give an opinion.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27832" y="2103120"/>
            <a:ext cx="2679192" cy="21945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56432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$0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3456432" y="310896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billable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56432" y="3474720"/>
            <a:ext cx="22219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can't bill an SMB client for 6 hours of vendor SKU detective work. So you eat it, or you guess.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98464" y="2103120"/>
            <a:ext cx="2679192" cy="21945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27064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12+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6227064" y="3108960"/>
            <a:ext cx="22219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vendor stacks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227064" y="3474720"/>
            <a:ext cx="22219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Palo, CrowdStrike, Microsoft, SentinelOne, Zscaler, Wiz. Every renewal is a different rulebook. No human keeps up.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/ 14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— THE PRODUCT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Paste a quote. Get the truth back in 30 seconds.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011680"/>
            <a:ext cx="3749040" cy="23774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19456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PASTE QUOTE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85800" y="2514600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PAN-CORTEX-XSIAM-PREMIUM-EP-1Y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PAN-PRISMA-ACCESS-PREMIUM-USR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PAN-UNIT42-RETAINER-100HR-3Y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PAN-STRATA-CM-ADVANCED-SUB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PAN-PA-5440-NGFW-BNDL-3YR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PAN-AI-COPILOT-MODULE-XSIAM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...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251960" y="297180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846320" y="201168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Plain-English decode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846320" y="2249424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SKU translated. Tier, term, scope, unit — readable at a glance.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846320" y="2596896"/>
            <a:ext cx="384048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262432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 risk checks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286207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Over-scoping, missing add-ons, tier mismatches, duplicates, campaign discounts, retention traps, typos.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46320" y="3209544"/>
            <a:ext cx="384048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3236976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Did-you-mean corrector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347472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Catches SKU typos before they become 3-year mistakes.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46320" y="3822192"/>
            <a:ext cx="384048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3849624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Built on real expertise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46320" y="408736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Years inside Palo Alto deals. Knowledge of every tier, every campaign, every pattern reps use.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5720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a SKU dictionary. The engine encodes deep Palo Alto Networks experience: Cortex XSIAM, XDR, Prisma Access, Strata Cloud Manager, NGFW, Unit 42.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/ 14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PRODUCT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— WHITE LABEL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brand on the front. Our engine on the back.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011680"/>
            <a:ext cx="4069080" cy="12801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7627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logo on every report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PDF deliverables clients hand to their CFO carry your firm's name and colors. SKU Clarify is invisible.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17720" y="2011680"/>
            <a:ext cx="4069080" cy="12801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92040" y="217627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 domain portal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92040" y="25603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advisor.yourfirm.com routes to a fully branded check-a-quote interface. Your clients never leave your world.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383280"/>
            <a:ext cx="4069080" cy="12801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54787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Unlimited checks, all clients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31520" y="39319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per-quote charge, no per-client fee. Run as many SKU reviews as your book of business needs.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17720" y="3383280"/>
            <a:ext cx="4069080" cy="12801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354787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Exportable, white-label PDFs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92040" y="393192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Findings, savings estimate, talking points — packaged as a polished deliverable you can send or invoice against.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/ 14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 LABEL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— IN THE WILD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real Palo Alto Networks XSIAM quote. What our engine catches.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8229600" cy="50292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5087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Original quote: 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$487,000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→   After review: </a:t>
            </a:r>
            <a:pPr indent="0" marL="0">
              <a:buNone/>
            </a:pPr>
            <a:r>
              <a:rPr lang="en-US" sz="14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$361,000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·   Savings: </a:t>
            </a:r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$126,000 (26%)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4069080" cy="23774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286000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8717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THE REP SENT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85800" y="2606040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XSIAM Premium tier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807208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sized for 5,000 endpoints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" y="2990088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 Copilot Module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85800" y="3191256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add-on, $42K/yr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3374136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Unit 42 Retainer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" y="3575304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 hrs / 3 yrs prepaid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85800" y="3758184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 Services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85800" y="3959352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320 hrs onboarding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85800" y="4142232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Prisma Access Premium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4343400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users, 3-year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617720" y="2148840"/>
            <a:ext cx="4069080" cy="23774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2286000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SKU CLARIFY FLAGGED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46320" y="2606040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Tier mismatch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2807208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 tier covers 5K endpoints — Premium not needed. Save $38K/yr.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0" y="2990088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 Module upsell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3191256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Bundled into XSIAM 4.0 GA. Drop add-on. Save $42K/yr.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46320" y="3374136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Retention trap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3575304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3-yr prepay locks pricing pre-renewal cycle. Shift to annual.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46320" y="3758184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Services bloat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3959352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320 hrs typical for 800-EP deployment. 120 hrs sufficient.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846320" y="4142232"/>
            <a:ext cx="3611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Prisma scope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4343400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Only 60% of users need Premium. Right-size to Business.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57200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Anonymized from a real engagement. SKUs are illustrative.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 / 14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THE WILD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— HOW IT MAPS TO YOUR WORK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layers that match how advisors actually engage.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679192" cy="28346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691640"/>
            <a:ext cx="2221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E749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85800" y="224028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TRANSLATOR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85800" y="2514600"/>
            <a:ext cx="22219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-3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Decode the quote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85800" y="2971800"/>
            <a:ext cx="22219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Plain-English breakdown of every SKU. Tier, term, unit, scope. Use it in pitch reviews when a client asks "what am I actually buying?"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85800" y="4069080"/>
            <a:ext cx="2221992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411480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 in: pitch review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27832" y="1554480"/>
            <a:ext cx="2679192" cy="28346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56432" y="1691640"/>
            <a:ext cx="2221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E749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3456432" y="224028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ADVISOR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456432" y="2514600"/>
            <a:ext cx="22219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-3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Right-size the scope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456432" y="2971800"/>
            <a:ext cx="22219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Risk checks surface over-scoped services, missing add-ons, tier mismatches. Use it when scoping the actual stack against the client's real environment.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456432" y="4069080"/>
            <a:ext cx="2221992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411480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 in: services scoping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998464" y="1554480"/>
            <a:ext cx="2679192" cy="283464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27064" y="1691640"/>
            <a:ext cx="2221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0E749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6227064" y="224028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ADVOCATE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27064" y="2514600"/>
            <a:ext cx="22219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-3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Time the renewal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227064" y="2971800"/>
            <a:ext cx="22219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Surfaces retention traps, campaign discount expirations, and timing leverage. Use it 90 days before renewal to brief your client on the negotiation.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227064" y="4069080"/>
            <a:ext cx="2221992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27064" y="4114800"/>
            <a:ext cx="22219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 in: renewal timing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/ 14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IT MAPS TO YOUR WORK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 — THE SAVINGS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15–25% off a typical Palo Alto Networks quote. Independently corroborated.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828800"/>
          <a:ext cx="45720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349240" y="1828800"/>
            <a:ext cx="3337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$20K–$200K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5349240" y="260604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savings per Palo Alto Networks quote, depending on deal size and tier exposure.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349240" y="3246120"/>
            <a:ext cx="3337560" cy="12801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532120" y="338328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Tropic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6812280" y="33832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21% average vendor savings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532120" y="37490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Industry data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812280" y="374904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10–30% typical SaaS overspend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532120" y="411480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SpendHound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812280" y="411480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$150K guaranteed annual savings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57200" y="457200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Tropic procurement benchmarks</a:t>
            </a:r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SpendHound savings guarantee</a:t>
            </a:r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pPr indent="0" marL="0">
              <a:buNone/>
            </a:pPr>
            <a:r>
              <a:rPr lang="en-US" sz="800" u="sng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Gartner SaaS overspend research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 / 14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SAVINGS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 — YOUR MARGIN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Charge $500–$1,000 per SKU review. Pay $59–$99/seat/month.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377440" cy="13716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0574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CHARGE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$750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40080" y="29718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 SKU review (typical)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83280" y="1920240"/>
            <a:ext cx="2377440" cy="13716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66160" y="20574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PAY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56616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$99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566160" y="29718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 seat / month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309360" y="1920240"/>
            <a:ext cx="2377440" cy="137160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0574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MARGIN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9224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5–10×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492240" y="29718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 just one engagement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834640" y="24231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760720" y="24231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57200" y="3611880"/>
            <a:ext cx="8229600" cy="868680"/>
          </a:xfrm>
          <a:prstGeom prst="rect">
            <a:avLst/>
          </a:prstGeom>
          <a:solidFill>
            <a:srgbClr val="0B1220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72160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WORKED EXAMPLE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40080" y="397764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clients × $750 review = </a:t>
            </a:r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$4,500/mo revenue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−   </a:t>
            </a:r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$59–$99/mo cost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=   </a:t>
            </a:r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$4,400 net    /    45× return on tooling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 / 14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MARGIN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20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 — PRICING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number. No surprises.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4206240" cy="2880360"/>
          </a:xfrm>
          <a:prstGeom prst="rect">
            <a:avLst/>
          </a:prstGeom>
          <a:solidFill>
            <a:srgbClr val="111827"/>
          </a:solidFill>
          <a:ln w="19050">
            <a:solidFill>
              <a:srgbClr val="22D3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20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ADVISOR SEAT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3657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$99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731520" y="3154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 seat / per month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3474720"/>
            <a:ext cx="3657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3611880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60120" y="361188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White-label PDF reports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3803904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60120" y="3803904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 domain client portal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995928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60120" y="3995928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Unlimited SKU checks, all clients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4187952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60120" y="4187952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current vendors (Palo Alto Networks today)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4379976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60120" y="4379976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Future vendors as they ship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46320" y="1691640"/>
            <a:ext cx="3840480" cy="2880360"/>
          </a:xfrm>
          <a:prstGeom prst="rect">
            <a:avLst/>
          </a:prstGeom>
          <a:solidFill>
            <a:srgbClr val="111827"/>
          </a:solidFill>
          <a:ln w="9525">
            <a:solidFill>
              <a:srgbClr val="1F293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0" y="19202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VOLUME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120640" y="219456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spc="-5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Discounts as you scale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120640" y="278892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seat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132320" y="278892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$99 / seat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120640" y="3127248"/>
            <a:ext cx="329184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20640" y="317296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– 5 seats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132320" y="3172968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$79 / seat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120640" y="3511296"/>
            <a:ext cx="329184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20640" y="3557016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– 15 seats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132320" y="3557016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$59 / seat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120640" y="3895344"/>
            <a:ext cx="329184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20640" y="394106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16+ seats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132320" y="3941064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2D3E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57200" y="4818888"/>
            <a:ext cx="8229600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48646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SKU CLARIFY  /  FOR ADVISORS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7315200" y="48646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 / 14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657600" y="4864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PRICING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 Clarify for Advisors</dc:title>
  <dc:subject>PptxGenJS Presentation</dc:subject>
  <dc:creator>PptxGenJS</dc:creator>
  <cp:lastModifiedBy>PptxGenJS</cp:lastModifiedBy>
  <cp:revision>1</cp:revision>
  <dcterms:created xsi:type="dcterms:W3CDTF">2026-04-25T19:57:26Z</dcterms:created>
  <dcterms:modified xsi:type="dcterms:W3CDTF">2026-04-25T19:57:26Z</dcterms:modified>
</cp:coreProperties>
</file>